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70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84" r:id="rId31"/>
    <p:sldId id="268" r:id="rId32"/>
    <p:sldId id="269" r:id="rId33"/>
  </p:sldIdLst>
  <p:sldSz cx="9144000" cy="5143500" type="screen16x9"/>
  <p:notesSz cx="6858000" cy="9144000"/>
  <p:embeddedFontLst>
    <p:embeddedFont>
      <p:font typeface="Amatic SC" panose="020B0604020202020204" charset="-79"/>
      <p:regular r:id="rId35"/>
      <p:bold r:id="rId36"/>
    </p:embeddedFont>
    <p:embeddedFont>
      <p:font typeface="Barlow Semi Condensed" panose="020B0604020202020204" charset="0"/>
      <p:regular r:id="rId37"/>
      <p:bold r:id="rId38"/>
      <p:italic r:id="rId39"/>
      <p:boldItalic r:id="rId40"/>
    </p:embeddedFont>
    <p:embeddedFont>
      <p:font typeface="Barlow Semi Condensed Light" panose="020B0604020202020204" charset="0"/>
      <p:regular r:id="rId41"/>
      <p:bold r:id="rId42"/>
      <p:italic r:id="rId43"/>
      <p:boldItalic r:id="rId44"/>
    </p:embeddedFont>
    <p:embeddedFont>
      <p:font typeface="Bell MT" panose="02020503060305020303" pitchFamily="18" charset="0"/>
      <p:regular r:id="rId45"/>
      <p:bold r:id="rId46"/>
      <p:italic r:id="rId47"/>
    </p:embeddedFont>
    <p:embeddedFont>
      <p:font typeface="Knewave" panose="020B0604020202020204" charset="0"/>
      <p:regular r:id="rId48"/>
    </p:embeddedFont>
    <p:embeddedFont>
      <p:font typeface="Sue Ellen Francisco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22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Accuracy</a:t>
            </a:r>
            <a:r>
              <a:rPr lang="fr-FR" baseline="0"/>
              <a:t> en fonction du nombre de Races (en %)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[Projet6OCAvril2020.xlsx]Sheet2!$A$1:$A$3</c:f>
              <c:strCache>
                <c:ptCount val="3"/>
                <c:pt idx="0">
                  <c:v>2 races</c:v>
                </c:pt>
                <c:pt idx="1">
                  <c:v>3 races</c:v>
                </c:pt>
                <c:pt idx="2">
                  <c:v>5 races</c:v>
                </c:pt>
              </c:strCache>
            </c:strRef>
          </c:cat>
          <c:val>
            <c:numRef>
              <c:f>[Projet6OCAvril2020.xlsx]Sheet2!$B$1:$B$3</c:f>
              <c:numCache>
                <c:formatCode>0.00%</c:formatCode>
                <c:ptCount val="3"/>
                <c:pt idx="0">
                  <c:v>0.72941176470588198</c:v>
                </c:pt>
                <c:pt idx="1">
                  <c:v>0.61864406779660996</c:v>
                </c:pt>
                <c:pt idx="2">
                  <c:v>0.44659685863874299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70-4CFF-A4D9-C4873C1CFF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9327256"/>
        <c:axId val="1039328568"/>
      </c:lineChart>
      <c:catAx>
        <c:axId val="103932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39328568"/>
        <c:crosses val="autoZero"/>
        <c:auto val="1"/>
        <c:lblAlgn val="ctr"/>
        <c:lblOffset val="100"/>
        <c:noMultiLvlLbl val="0"/>
      </c:catAx>
      <c:valAx>
        <c:axId val="1039328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3932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fb2aa57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fb2aa57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232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438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833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3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58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384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54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92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4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cc3a3c1b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cc3a3c1b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982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77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5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073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615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63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63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04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03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075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c90d90b0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c90d90b0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c90d90b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c90d90b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c90d90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c90d90b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9cdd4839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69cdd4839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04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c90d90b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c90d90b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10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924200"/>
            <a:ext cx="1995000" cy="32193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176675" y="2083200"/>
            <a:ext cx="967200" cy="977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1680600"/>
            <a:ext cx="3381000" cy="17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21900" y="221325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7_1_3_1_1_1_1_1_1">
    <p:bg>
      <p:bgPr>
        <a:solidFill>
          <a:srgbClr val="F3F3F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588675" y="2064470"/>
            <a:ext cx="636300" cy="2393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4253854" y="2064470"/>
            <a:ext cx="636300" cy="2393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6919051" y="2064470"/>
            <a:ext cx="636300" cy="2393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 idx="2"/>
          </p:nvPr>
        </p:nvSpPr>
        <p:spPr>
          <a:xfrm>
            <a:off x="658725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ubTitle" idx="1"/>
          </p:nvPr>
        </p:nvSpPr>
        <p:spPr>
          <a:xfrm>
            <a:off x="658700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ctrTitle" idx="3"/>
          </p:nvPr>
        </p:nvSpPr>
        <p:spPr>
          <a:xfrm>
            <a:off x="3323862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ubTitle" idx="4"/>
          </p:nvPr>
        </p:nvSpPr>
        <p:spPr>
          <a:xfrm>
            <a:off x="3323862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ctrTitle" idx="5"/>
          </p:nvPr>
        </p:nvSpPr>
        <p:spPr>
          <a:xfrm>
            <a:off x="5988987" y="15192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ubTitle" idx="6"/>
          </p:nvPr>
        </p:nvSpPr>
        <p:spPr>
          <a:xfrm>
            <a:off x="5988987" y="206040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7_1_3_1_1_1_2_1">
    <p:bg>
      <p:bgPr>
        <a:solidFill>
          <a:srgbClr val="F3F3F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/>
          <p:nvPr/>
        </p:nvSpPr>
        <p:spPr>
          <a:xfrm>
            <a:off x="1772100" y="3812325"/>
            <a:ext cx="1758300" cy="1331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5613600" y="2275900"/>
            <a:ext cx="1758300" cy="28677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ctrTitle"/>
          </p:nvPr>
        </p:nvSpPr>
        <p:spPr>
          <a:xfrm flipH="1">
            <a:off x="720051" y="427575"/>
            <a:ext cx="564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ctrTitle" idx="2"/>
          </p:nvPr>
        </p:nvSpPr>
        <p:spPr>
          <a:xfrm>
            <a:off x="929128" y="3450675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Light"/>
              <a:buNone/>
              <a:defRPr sz="14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"/>
          </p:nvPr>
        </p:nvSpPr>
        <p:spPr>
          <a:xfrm>
            <a:off x="928948" y="3991872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ctrTitle" idx="3"/>
          </p:nvPr>
        </p:nvSpPr>
        <p:spPr>
          <a:xfrm>
            <a:off x="4770447" y="3450675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arlow Semi Condensed Light"/>
              <a:buNone/>
              <a:defRPr sz="14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Barlow Semi Condensed Light"/>
              <a:buNone/>
              <a:defRPr sz="14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4"/>
          </p:nvPr>
        </p:nvSpPr>
        <p:spPr>
          <a:xfrm>
            <a:off x="4770266" y="3991872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ue Ellen Francisco"/>
              <a:buNone/>
              <a:defRPr sz="1100"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0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0" y="1933666"/>
            <a:ext cx="1995000" cy="32193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890900" y="2495641"/>
            <a:ext cx="1253100" cy="14679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0" y="2495641"/>
            <a:ext cx="3060300" cy="14679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ctrTitle"/>
          </p:nvPr>
        </p:nvSpPr>
        <p:spPr>
          <a:xfrm>
            <a:off x="720000" y="703875"/>
            <a:ext cx="6454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720000" y="2624625"/>
            <a:ext cx="17955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0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0" y="1933666"/>
            <a:ext cx="1995000" cy="32193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7890900" y="2495641"/>
            <a:ext cx="1253100" cy="14679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2495650"/>
            <a:ext cx="6183600" cy="26574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720000" y="703875"/>
            <a:ext cx="6454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720000" y="2624625"/>
            <a:ext cx="4838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Barlow Semi Condensed Light"/>
              <a:buNone/>
              <a:defRPr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 Semi Condensed Light"/>
              <a:buNone/>
              <a:defRPr sz="2800">
                <a:solidFill>
                  <a:srgbClr val="FFFFFF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4">
  <p:cSld name="CUSTOM_7_1_3_1_1_1_1_1_1_1_1">
    <p:bg>
      <p:bgPr>
        <a:solidFill>
          <a:srgbClr val="F3F3F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25" y="1591775"/>
            <a:ext cx="9144000" cy="32706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0" y="0"/>
            <a:ext cx="61482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ctrTitle" idx="2"/>
          </p:nvPr>
        </p:nvSpPr>
        <p:spPr>
          <a:xfrm>
            <a:off x="1406073" y="1740900"/>
            <a:ext cx="2952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1406025" y="2030450"/>
            <a:ext cx="2952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ctrTitle" idx="3"/>
          </p:nvPr>
        </p:nvSpPr>
        <p:spPr>
          <a:xfrm>
            <a:off x="4785373" y="1740900"/>
            <a:ext cx="2952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4"/>
          </p:nvPr>
        </p:nvSpPr>
        <p:spPr>
          <a:xfrm>
            <a:off x="4785325" y="2030450"/>
            <a:ext cx="2952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_1_1">
    <p:bg>
      <p:bgPr>
        <a:solidFill>
          <a:srgbClr val="F3F3F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1479575"/>
            <a:ext cx="9144000" cy="1911000"/>
          </a:xfrm>
          <a:prstGeom prst="rect">
            <a:avLst/>
          </a:prstGeom>
          <a:solidFill>
            <a:srgbClr val="C6C9C6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0400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809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2637275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2815005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4"/>
          </p:nvPr>
        </p:nvSpPr>
        <p:spPr>
          <a:xfrm>
            <a:off x="4594213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77194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6551163" y="20161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6728892" y="2436169"/>
            <a:ext cx="155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7_1">
    <p:bg>
      <p:bgPr>
        <a:solidFill>
          <a:srgbClr val="F3F3F3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995000" cy="45888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541900" y="540000"/>
            <a:ext cx="6602100" cy="30564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643702" y="3158190"/>
            <a:ext cx="3495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 flipH="1">
            <a:off x="643822" y="2064725"/>
            <a:ext cx="4918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_1_3">
    <p:bg>
      <p:bgPr>
        <a:solidFill>
          <a:srgbClr val="F3F3F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750000" y="1163550"/>
            <a:ext cx="34782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667750" y="540000"/>
            <a:ext cx="1476300" cy="1964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993925"/>
            <a:ext cx="5808600" cy="32193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C6C9C6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80400" y="2436175"/>
            <a:ext cx="40908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80400" y="2931275"/>
            <a:ext cx="4090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ue Ellen Francisco"/>
              <a:buNone/>
              <a:defRPr sz="1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ue Ellen Francisco"/>
              <a:buNone/>
              <a:defRPr sz="10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7_1_3_1_1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7_1_3_1_1_1">
    <p:bg>
      <p:bgPr>
        <a:solidFill>
          <a:srgbClr val="F3F3F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7385700" y="0"/>
            <a:ext cx="1758300" cy="51435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4120200" y="2658600"/>
            <a:ext cx="903600" cy="18828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6257725" y="2658600"/>
            <a:ext cx="903600" cy="18828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982675" y="2658600"/>
            <a:ext cx="903600" cy="18828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1431137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3568662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5706187" y="3596400"/>
            <a:ext cx="20067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7_1_3_1_1_1_1">
    <p:bg>
      <p:bgPr>
        <a:solidFill>
          <a:srgbClr val="F3F3F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2199541" y="1744350"/>
            <a:ext cx="903600" cy="2837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6040860" y="1744350"/>
            <a:ext cx="903600" cy="2837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7385700" y="0"/>
            <a:ext cx="1758300" cy="8046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 idx="2"/>
          </p:nvPr>
        </p:nvSpPr>
        <p:spPr>
          <a:xfrm>
            <a:off x="929128" y="1744350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928948" y="2285547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ctrTitle" idx="3"/>
          </p:nvPr>
        </p:nvSpPr>
        <p:spPr>
          <a:xfrm>
            <a:off x="4770447" y="1744350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4"/>
          </p:nvPr>
        </p:nvSpPr>
        <p:spPr>
          <a:xfrm>
            <a:off x="4770266" y="2285547"/>
            <a:ext cx="3444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7_1_3_1_1_1_1_1">
    <p:bg>
      <p:bgPr>
        <a:solidFill>
          <a:srgbClr val="F3F3F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5606700" y="912125"/>
            <a:ext cx="903600" cy="39504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1630325" y="2273225"/>
            <a:ext cx="903600" cy="1958100"/>
          </a:xfrm>
          <a:prstGeom prst="rect">
            <a:avLst/>
          </a:prstGeom>
          <a:solidFill>
            <a:srgbClr val="CC6425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0"/>
              <a:buNone/>
              <a:defRPr sz="60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2"/>
          </p:nvPr>
        </p:nvSpPr>
        <p:spPr>
          <a:xfrm>
            <a:off x="2218334" y="2247186"/>
            <a:ext cx="2524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2218202" y="2788385"/>
            <a:ext cx="2524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ctrTitle" idx="3"/>
          </p:nvPr>
        </p:nvSpPr>
        <p:spPr>
          <a:xfrm>
            <a:off x="3146343" y="947258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>
            <a:off x="3146198" y="1488457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5"/>
          </p:nvPr>
        </p:nvSpPr>
        <p:spPr>
          <a:xfrm>
            <a:off x="3146343" y="3547125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6"/>
          </p:nvPr>
        </p:nvSpPr>
        <p:spPr>
          <a:xfrm>
            <a:off x="3146198" y="4088324"/>
            <a:ext cx="2766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Sue Ellen Francisco"/>
              <a:buNone/>
              <a:defRPr sz="48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newave"/>
              <a:buNone/>
              <a:defRPr sz="4800">
                <a:solidFill>
                  <a:srgbClr val="FFFFFF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●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Light"/>
              <a:buChar char="○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arlow Semi Condensed Light"/>
              <a:buChar char="■"/>
              <a:defRPr sz="120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3" r:id="rId13"/>
    <p:sldLayoutId id="2147483664" r:id="rId14"/>
    <p:sldLayoutId id="214748366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4294967295"/>
          </p:nvPr>
        </p:nvSpPr>
        <p:spPr>
          <a:xfrm>
            <a:off x="6773425" y="1533250"/>
            <a:ext cx="2055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MEHDI DOUBIANI</a:t>
            </a:r>
            <a:endParaRPr sz="24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394706" y="69121"/>
            <a:ext cx="9142394" cy="1464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>
                <a:solidFill>
                  <a:srgbClr val="0E2A47"/>
                </a:solidFill>
              </a:rPr>
              <a:t>Reconnaissance Races de Chiens</a:t>
            </a:r>
            <a:endParaRPr sz="7200" dirty="0">
              <a:solidFill>
                <a:srgbClr val="0E2A4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1095029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Filtre Gaussien</a:t>
            </a: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843AE5-04DC-4ECE-827E-FB3FA1B02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41" y="1115101"/>
            <a:ext cx="5639759" cy="402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7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1095029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Filtre Médian</a:t>
            </a: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64471D-3059-4998-A187-D02855E0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80" y="927557"/>
            <a:ext cx="5902320" cy="421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7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2460327" y="1108186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Non Local </a:t>
            </a:r>
            <a:r>
              <a:rPr lang="fr-FR" sz="1600" dirty="0" err="1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Means</a:t>
            </a: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EA9AE4-FE3C-4ABE-A418-53D53B9C2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" y="1730090"/>
            <a:ext cx="81819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7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2460327" y="1108186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</a:t>
            </a:r>
            <a:r>
              <a:rPr lang="fr-FR" sz="1600" dirty="0" err="1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Whitening</a:t>
            </a: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34DC33-CF18-4BE3-B757-6E522E3A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93" y="1677463"/>
            <a:ext cx="81819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EA6089-E379-4C20-9E03-13CAB516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4" y="-152400"/>
            <a:ext cx="43338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D7DABB6-E507-4F13-81E2-422D5FF0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2495550"/>
            <a:ext cx="4295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5E507AF-D5F4-4DC2-BCDA-4DC450C92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1" y="1532359"/>
            <a:ext cx="4295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9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8C05D4-701F-4932-9464-9AAA8592C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37" y="1111752"/>
            <a:ext cx="6828396" cy="38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04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BC17C1-AE2D-422F-A156-B988C28C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9" y="1820214"/>
            <a:ext cx="3900042" cy="29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E88669-5637-4174-8815-D698E1614FA3}"/>
              </a:ext>
            </a:extLst>
          </p:cNvPr>
          <p:cNvSpPr txBox="1"/>
          <p:nvPr/>
        </p:nvSpPr>
        <p:spPr>
          <a:xfrm>
            <a:off x="2802407" y="1219909"/>
            <a:ext cx="442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EXTRACTION DE FEATURES : SIFT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851BCE3-42A6-443D-A275-0F66532B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82" y="1820213"/>
            <a:ext cx="3900043" cy="29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9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88669-5637-4174-8815-D698E1614FA3}"/>
              </a:ext>
            </a:extLst>
          </p:cNvPr>
          <p:cNvSpPr txBox="1"/>
          <p:nvPr/>
        </p:nvSpPr>
        <p:spPr>
          <a:xfrm>
            <a:off x="3190534" y="1095417"/>
            <a:ext cx="442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CLUSTERING - KMEANS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4A46D-5C08-48EA-BABF-02778CC955D6}"/>
              </a:ext>
            </a:extLst>
          </p:cNvPr>
          <p:cNvSpPr txBox="1"/>
          <p:nvPr/>
        </p:nvSpPr>
        <p:spPr>
          <a:xfrm>
            <a:off x="0" y="1369883"/>
            <a:ext cx="4427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Nombre de descripteurs SIFT élevés :</a:t>
            </a:r>
          </a:p>
          <a:p>
            <a:pPr marL="342900" lvl="8" indent="-342900">
              <a:buFont typeface="+mj-lt"/>
              <a:buAutoNum type="arabicPeriod"/>
            </a:pPr>
            <a:r>
              <a:rPr lang="fr-FR" sz="1600" dirty="0">
                <a:latin typeface="Bell MT" panose="02020503060305020303" pitchFamily="18" charset="0"/>
              </a:rPr>
              <a:t>2 races : 272515</a:t>
            </a:r>
          </a:p>
          <a:p>
            <a:pPr marL="342900" lvl="8" indent="-342900">
              <a:buFont typeface="+mj-lt"/>
              <a:buAutoNum type="arabicPeriod"/>
            </a:pPr>
            <a:r>
              <a:rPr lang="fr-FR" sz="1600" dirty="0">
                <a:latin typeface="Bell MT" panose="02020503060305020303" pitchFamily="18" charset="0"/>
              </a:rPr>
              <a:t>3 races : 400 348</a:t>
            </a:r>
          </a:p>
          <a:p>
            <a:pPr marL="342900" lvl="8" indent="-342900">
              <a:buFont typeface="+mj-lt"/>
              <a:buAutoNum type="arabicPeriod"/>
            </a:pPr>
            <a:r>
              <a:rPr lang="fr-FR" sz="1600" dirty="0">
                <a:latin typeface="Bell MT" panose="02020503060305020303" pitchFamily="18" charset="0"/>
              </a:rPr>
              <a:t>5 races : 659 616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3678C-A1FC-4D66-AAD8-7A24E0747975}"/>
              </a:ext>
            </a:extLst>
          </p:cNvPr>
          <p:cNvSpPr txBox="1"/>
          <p:nvPr/>
        </p:nvSpPr>
        <p:spPr>
          <a:xfrm>
            <a:off x="0" y="2506680"/>
            <a:ext cx="5808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Utilisation de K-MEANS pour réduire la dimension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47D46-7726-4E2C-9B89-A9B3B8F0069E}"/>
              </a:ext>
            </a:extLst>
          </p:cNvPr>
          <p:cNvSpPr txBox="1"/>
          <p:nvPr/>
        </p:nvSpPr>
        <p:spPr>
          <a:xfrm>
            <a:off x="0" y="2970865"/>
            <a:ext cx="5808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Nombre de clusters testés: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2 races : [10, 20, 50, 100, 125, 150, 175, 200]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3 races : [150, 225, 300, 375, 450, 600, 750]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5 races : [150, 225, 300, 375, 450, 600, 750]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FD49B-3E98-418C-9C74-F886514EEAE9}"/>
              </a:ext>
            </a:extLst>
          </p:cNvPr>
          <p:cNvSpPr txBox="1"/>
          <p:nvPr/>
        </p:nvSpPr>
        <p:spPr>
          <a:xfrm>
            <a:off x="-64104" y="4147981"/>
            <a:ext cx="908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</a:rPr>
              <a:t>Pour chaque image, on détermine ensuite le nombre de descripteur dans chaque cluster : bag-of-</a:t>
            </a:r>
            <a:r>
              <a:rPr lang="fr-FR" sz="1600" dirty="0" err="1">
                <a:latin typeface="Bell MT" panose="02020503060305020303" pitchFamily="18" charset="0"/>
              </a:rPr>
              <a:t>words</a:t>
            </a:r>
            <a:r>
              <a:rPr lang="fr-FR" sz="1600" dirty="0">
                <a:latin typeface="Bell MT" panose="02020503060305020303" pitchFamily="18" charset="0"/>
              </a:rPr>
              <a:t> visuels</a:t>
            </a:r>
          </a:p>
        </p:txBody>
      </p:sp>
    </p:spTree>
    <p:extLst>
      <p:ext uri="{BB962C8B-B14F-4D97-AF65-F5344CB8AC3E}">
        <p14:creationId xmlns:p14="http://schemas.microsoft.com/office/powerpoint/2010/main" val="257272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88669-5637-4174-8815-D698E1614FA3}"/>
              </a:ext>
            </a:extLst>
          </p:cNvPr>
          <p:cNvSpPr txBox="1"/>
          <p:nvPr/>
        </p:nvSpPr>
        <p:spPr>
          <a:xfrm>
            <a:off x="2991266" y="-38118"/>
            <a:ext cx="397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NOMBRE DE CLUSTERS OPTIMAL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92735-775F-408E-8C55-7288EA84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3003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B83A0A3-388C-4D03-BD9B-AD5F5EDC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64" y="237503"/>
            <a:ext cx="3341836" cy="233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9EBA4C1-4E7C-4DBC-8422-ACB72EC5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64" y="2571750"/>
            <a:ext cx="33418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94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88669-5637-4174-8815-D698E1614FA3}"/>
              </a:ext>
            </a:extLst>
          </p:cNvPr>
          <p:cNvSpPr txBox="1"/>
          <p:nvPr/>
        </p:nvSpPr>
        <p:spPr>
          <a:xfrm>
            <a:off x="2011082" y="1033443"/>
            <a:ext cx="606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CLASSIFICATION – RÉGRESSION LOGISTIQUE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9EFCD-E6A6-4E5E-972C-69FD03BD46EE}"/>
              </a:ext>
            </a:extLst>
          </p:cNvPr>
          <p:cNvSpPr txBox="1"/>
          <p:nvPr/>
        </p:nvSpPr>
        <p:spPr>
          <a:xfrm>
            <a:off x="2011082" y="1420715"/>
            <a:ext cx="606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GRIDSEARCH pour trouver la meilleure valeur de C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9C8FA52-043D-4E04-A8A5-99F3C307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398"/>
            <a:ext cx="2485719" cy="1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1ADDA53-2D2E-45EF-9CA7-50A481365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553" y="1912176"/>
            <a:ext cx="2448894" cy="1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5BC3608-81B9-4BF2-A661-849C509C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81" y="1943878"/>
            <a:ext cx="2380017" cy="161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D2C99-535C-4F42-AEE3-380B67793DA2}"/>
              </a:ext>
            </a:extLst>
          </p:cNvPr>
          <p:cNvSpPr txBox="1"/>
          <p:nvPr/>
        </p:nvSpPr>
        <p:spPr>
          <a:xfrm>
            <a:off x="756518" y="3683914"/>
            <a:ext cx="117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RACES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BDAD0-6908-483A-8601-38CB3B45D0A8}"/>
              </a:ext>
            </a:extLst>
          </p:cNvPr>
          <p:cNvSpPr txBox="1"/>
          <p:nvPr/>
        </p:nvSpPr>
        <p:spPr>
          <a:xfrm>
            <a:off x="4231019" y="3612648"/>
            <a:ext cx="117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RACES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3FE84-6846-4FE2-A62B-DE67E9386ECB}"/>
              </a:ext>
            </a:extLst>
          </p:cNvPr>
          <p:cNvSpPr txBox="1"/>
          <p:nvPr/>
        </p:nvSpPr>
        <p:spPr>
          <a:xfrm>
            <a:off x="7482949" y="3573486"/>
            <a:ext cx="117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RACES</a:t>
            </a:r>
          </a:p>
        </p:txBody>
      </p:sp>
    </p:spTree>
    <p:extLst>
      <p:ext uri="{BB962C8B-B14F-4D97-AF65-F5344CB8AC3E}">
        <p14:creationId xmlns:p14="http://schemas.microsoft.com/office/powerpoint/2010/main" val="5621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11150" y="0"/>
            <a:ext cx="1995000" cy="506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t="15077" b="18441"/>
          <a:stretch/>
        </p:blipFill>
        <p:spPr>
          <a:xfrm>
            <a:off x="1414300" y="725399"/>
            <a:ext cx="7744149" cy="341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-1" y="1479575"/>
            <a:ext cx="9158449" cy="1911000"/>
          </a:xfrm>
          <a:prstGeom prst="rect">
            <a:avLst/>
          </a:prstGeom>
          <a:solidFill>
            <a:srgbClr val="C6C9C6">
              <a:alpha val="7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4" name="Google Shape;164;p21"/>
          <p:cNvSpPr txBox="1">
            <a:spLocks noGrp="1"/>
          </p:cNvSpPr>
          <p:nvPr>
            <p:ph type="ctrTitle" idx="2"/>
          </p:nvPr>
        </p:nvSpPr>
        <p:spPr>
          <a:xfrm>
            <a:off x="1841775" y="20923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2. </a:t>
            </a:r>
            <a:r>
              <a:rPr lang="fr-FR" b="1" dirty="0">
                <a:solidFill>
                  <a:srgbClr val="0E2A47"/>
                </a:solidFill>
              </a:rPr>
              <a:t>ÉTAPES SUIVIES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ctrTitle" idx="4"/>
          </p:nvPr>
        </p:nvSpPr>
        <p:spPr>
          <a:xfrm>
            <a:off x="3134001" y="2560950"/>
            <a:ext cx="20826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3. </a:t>
            </a:r>
            <a:r>
              <a:rPr lang="fr-FR" b="1" dirty="0">
                <a:solidFill>
                  <a:srgbClr val="0E2A47"/>
                </a:solidFill>
              </a:rPr>
              <a:t>DONNÉES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ctrTitle" idx="6"/>
          </p:nvPr>
        </p:nvSpPr>
        <p:spPr>
          <a:xfrm>
            <a:off x="3591054" y="1573681"/>
            <a:ext cx="23937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4.  </a:t>
            </a:r>
            <a:r>
              <a:rPr lang="fr-FR" b="1" dirty="0">
                <a:solidFill>
                  <a:srgbClr val="0E2A47"/>
                </a:solidFill>
              </a:rPr>
              <a:t>APPROCHE CLASSIQUE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492025" y="1652675"/>
            <a:ext cx="1912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1. PROBLEM</a:t>
            </a:r>
            <a:r>
              <a:rPr lang="fr-FR" b="1" dirty="0">
                <a:solidFill>
                  <a:srgbClr val="0E2A47"/>
                </a:solidFill>
              </a:rPr>
              <a:t>ATIQUE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ctrTitle" idx="6"/>
          </p:nvPr>
        </p:nvSpPr>
        <p:spPr>
          <a:xfrm>
            <a:off x="4396807" y="1978530"/>
            <a:ext cx="277289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5.  </a:t>
            </a:r>
            <a:r>
              <a:rPr lang="fr-FR" b="1" dirty="0">
                <a:solidFill>
                  <a:srgbClr val="0E2A47"/>
                </a:solidFill>
              </a:rPr>
              <a:t>APPROCHE CNN CLASSIQUE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ctrTitle" idx="6"/>
          </p:nvPr>
        </p:nvSpPr>
        <p:spPr>
          <a:xfrm>
            <a:off x="4882126" y="2389138"/>
            <a:ext cx="3493143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E2A47"/>
                </a:solidFill>
              </a:rPr>
              <a:t>6. </a:t>
            </a:r>
            <a:r>
              <a:rPr lang="fr-FR" b="1" dirty="0">
                <a:solidFill>
                  <a:srgbClr val="0E2A47"/>
                </a:solidFill>
              </a:rPr>
              <a:t>APPROCHE CNN TRANSFERT LEARNING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11" name="Google Shape;169;p21">
            <a:extLst>
              <a:ext uri="{FF2B5EF4-FFF2-40B4-BE49-F238E27FC236}">
                <a16:creationId xmlns:a16="http://schemas.microsoft.com/office/drawing/2014/main" id="{CB4897DC-D635-494B-8AAE-E99C23CB92DE}"/>
              </a:ext>
            </a:extLst>
          </p:cNvPr>
          <p:cNvSpPr txBox="1">
            <a:spLocks/>
          </p:cNvSpPr>
          <p:nvPr/>
        </p:nvSpPr>
        <p:spPr>
          <a:xfrm>
            <a:off x="5552184" y="2775834"/>
            <a:ext cx="366551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ue Ellen Francisco"/>
              <a:buNone/>
              <a:defRPr sz="1800" b="0" i="0" u="none" strike="noStrike" cap="none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r>
              <a:rPr lang="en-GB" b="1" dirty="0">
                <a:solidFill>
                  <a:srgbClr val="0E2A47"/>
                </a:solidFill>
              </a:rPr>
              <a:t>7. CONCLUSIONS ET PISTES D’AMELIORATIONS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88669-5637-4174-8815-D698E1614FA3}"/>
              </a:ext>
            </a:extLst>
          </p:cNvPr>
          <p:cNvSpPr txBox="1"/>
          <p:nvPr/>
        </p:nvSpPr>
        <p:spPr>
          <a:xfrm>
            <a:off x="1770013" y="1131333"/>
            <a:ext cx="538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ell MT" panose="02020503060305020303" pitchFamily="18" charset="0"/>
              </a:rPr>
              <a:t>CLASSIFICATION – RÉGRESSION LOGISTIQUE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3A4AE25-9973-4331-8C01-540B35E7A0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302090"/>
              </p:ext>
            </p:extLst>
          </p:nvPr>
        </p:nvGraphicFramePr>
        <p:xfrm>
          <a:off x="0" y="1585398"/>
          <a:ext cx="4666188" cy="2715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15A9A907-FA3C-4942-9FF7-33D028FF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628" y="1633418"/>
            <a:ext cx="3114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839F12-4211-4304-A308-4FC3F685CEFD}"/>
              </a:ext>
            </a:extLst>
          </p:cNvPr>
          <p:cNvSpPr txBox="1"/>
          <p:nvPr/>
        </p:nvSpPr>
        <p:spPr>
          <a:xfrm>
            <a:off x="5475267" y="4433171"/>
            <a:ext cx="3350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Bell MT" panose="02020503060305020303" pitchFamily="18" charset="0"/>
              </a:rPr>
              <a:t>Matrice de confusions 5 races – Filtre Non Local </a:t>
            </a:r>
            <a:r>
              <a:rPr lang="fr-FR" sz="1000" b="1" dirty="0" err="1">
                <a:latin typeface="Bell MT" panose="02020503060305020303" pitchFamily="18" charset="0"/>
              </a:rPr>
              <a:t>Means</a:t>
            </a:r>
            <a:endParaRPr lang="fr-FR" sz="10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4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720123" y="427574"/>
            <a:ext cx="44490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 CLASSIQUE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920251"/>
            <a:ext cx="7410847" cy="165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CNN </a:t>
            </a: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From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Scratch , construction d’un réseau neuronal depuis zéro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Redimensionnement en 224*224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Utilisation des images en couleurs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Séparation Train / Validation / Test : 70 % / 15 % / 15 %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B5FAAFD-D261-48C6-8BEC-0B5F9EF34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31" y="2101917"/>
            <a:ext cx="5254058" cy="295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9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503036" y="105987"/>
            <a:ext cx="44490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 CLASSIQUE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1142608"/>
            <a:ext cx="2812534" cy="42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CNN </a:t>
            </a: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From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Scratch – 2 Races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9A3284-CFDC-4910-84AE-74497B62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55" y="673512"/>
            <a:ext cx="5133260" cy="189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B5C7A24-950F-4314-855E-5CC2482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94236"/>
            <a:ext cx="5505193" cy="200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9;p26">
            <a:extLst>
              <a:ext uri="{FF2B5EF4-FFF2-40B4-BE49-F238E27FC236}">
                <a16:creationId xmlns:a16="http://schemas.microsoft.com/office/drawing/2014/main" id="{AA4C0884-FE82-495A-BF9A-32AAC1D1AE9B}"/>
              </a:ext>
            </a:extLst>
          </p:cNvPr>
          <p:cNvSpPr txBox="1"/>
          <p:nvPr/>
        </p:nvSpPr>
        <p:spPr>
          <a:xfrm>
            <a:off x="5684849" y="3195266"/>
            <a:ext cx="3281534" cy="42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sur le jeu de test : 78,4%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49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136092" y="105987"/>
            <a:ext cx="44490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 CLASSIQUE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4572000" y="182243"/>
            <a:ext cx="4982278" cy="76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CNN </a:t>
            </a: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From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Scratch – 2 Races </a:t>
            </a: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OVERFITTING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9A3284-CFDC-4910-84AE-74497B62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259"/>
            <a:ext cx="4572000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B5C7A24-950F-4314-855E-5CC2482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" y="2932726"/>
            <a:ext cx="4500858" cy="16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9;p26">
            <a:extLst>
              <a:ext uri="{FF2B5EF4-FFF2-40B4-BE49-F238E27FC236}">
                <a16:creationId xmlns:a16="http://schemas.microsoft.com/office/drawing/2014/main" id="{AA4C0884-FE82-495A-BF9A-32AAC1D1AE9B}"/>
              </a:ext>
            </a:extLst>
          </p:cNvPr>
          <p:cNvSpPr txBox="1"/>
          <p:nvPr/>
        </p:nvSpPr>
        <p:spPr>
          <a:xfrm>
            <a:off x="645233" y="4510949"/>
            <a:ext cx="3281534" cy="42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sur le jeu de test : 78,4%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12FD4F6-EBAA-4943-82DA-A71AC8C7F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98" y="1052187"/>
            <a:ext cx="4442393" cy="16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12F588E-63AC-49C3-A1A9-32A8E994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98" y="2932726"/>
            <a:ext cx="4473898" cy="164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9;p26">
            <a:extLst>
              <a:ext uri="{FF2B5EF4-FFF2-40B4-BE49-F238E27FC236}">
                <a16:creationId xmlns:a16="http://schemas.microsoft.com/office/drawing/2014/main" id="{17D1E8D9-49DD-4C12-B60E-73A497E4AB9F}"/>
              </a:ext>
            </a:extLst>
          </p:cNvPr>
          <p:cNvSpPr txBox="1"/>
          <p:nvPr/>
        </p:nvSpPr>
        <p:spPr>
          <a:xfrm>
            <a:off x="631466" y="579087"/>
            <a:ext cx="3072121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SANS DATA AUGMENTATION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F4701577-8703-4008-82AC-B8BBB8C0DEF9}"/>
              </a:ext>
            </a:extLst>
          </p:cNvPr>
          <p:cNvSpPr txBox="1"/>
          <p:nvPr/>
        </p:nvSpPr>
        <p:spPr>
          <a:xfrm>
            <a:off x="5650437" y="613704"/>
            <a:ext cx="3072121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AVEC DATA AUGMENTATION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2" name="Google Shape;239;p26">
            <a:extLst>
              <a:ext uri="{FF2B5EF4-FFF2-40B4-BE49-F238E27FC236}">
                <a16:creationId xmlns:a16="http://schemas.microsoft.com/office/drawing/2014/main" id="{D38E35AE-2114-49DD-8D1F-23A6C78E4576}"/>
              </a:ext>
            </a:extLst>
          </p:cNvPr>
          <p:cNvSpPr txBox="1"/>
          <p:nvPr/>
        </p:nvSpPr>
        <p:spPr>
          <a:xfrm>
            <a:off x="5310427" y="4569204"/>
            <a:ext cx="3281534" cy="42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sur le jeu de test : 80,3%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560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136092" y="105987"/>
            <a:ext cx="44490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 CLASSIQUE</a:t>
            </a:r>
            <a:endParaRPr dirty="0"/>
          </a:p>
        </p:txBody>
      </p:sp>
      <p:sp>
        <p:nvSpPr>
          <p:cNvPr id="10" name="Google Shape;239;p26">
            <a:extLst>
              <a:ext uri="{FF2B5EF4-FFF2-40B4-BE49-F238E27FC236}">
                <a16:creationId xmlns:a16="http://schemas.microsoft.com/office/drawing/2014/main" id="{17D1E8D9-49DD-4C12-B60E-73A497E4AB9F}"/>
              </a:ext>
            </a:extLst>
          </p:cNvPr>
          <p:cNvSpPr txBox="1"/>
          <p:nvPr/>
        </p:nvSpPr>
        <p:spPr>
          <a:xfrm>
            <a:off x="471590" y="819794"/>
            <a:ext cx="3626763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3 RACES : TEST ACCURACY 65,2%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EF8686F-C770-4069-B7E2-6C5B39CF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" y="1259531"/>
            <a:ext cx="4631206" cy="17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39;p26">
            <a:extLst>
              <a:ext uri="{FF2B5EF4-FFF2-40B4-BE49-F238E27FC236}">
                <a16:creationId xmlns:a16="http://schemas.microsoft.com/office/drawing/2014/main" id="{547026A9-AE3D-4F69-A469-43777F59387B}"/>
              </a:ext>
            </a:extLst>
          </p:cNvPr>
          <p:cNvSpPr txBox="1"/>
          <p:nvPr/>
        </p:nvSpPr>
        <p:spPr>
          <a:xfrm>
            <a:off x="5211315" y="-37751"/>
            <a:ext cx="3626763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5 RACES : TEST ACCURACY 42,6%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8638E92-BA89-44A9-96D2-951B7559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10" y="401986"/>
            <a:ext cx="4225300" cy="17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39;p26">
            <a:extLst>
              <a:ext uri="{FF2B5EF4-FFF2-40B4-BE49-F238E27FC236}">
                <a16:creationId xmlns:a16="http://schemas.microsoft.com/office/drawing/2014/main" id="{A865EAB5-F415-4325-A1F7-054BCDABDE10}"/>
              </a:ext>
            </a:extLst>
          </p:cNvPr>
          <p:cNvSpPr txBox="1"/>
          <p:nvPr/>
        </p:nvSpPr>
        <p:spPr>
          <a:xfrm>
            <a:off x="4805564" y="2878273"/>
            <a:ext cx="3626763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120 RACES : TEST ACCURACY 23,2%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76EDDAE4-0CC7-43C5-818D-62732AF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14" y="3316756"/>
            <a:ext cx="4676196" cy="1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40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621400" y="22625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127" y="0"/>
            <a:ext cx="397487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96BBA2-0581-46EC-9A9A-722E41B8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0" y="1555153"/>
            <a:ext cx="4769832" cy="1403490"/>
          </a:xfrm>
          <a:prstGeom prst="rect">
            <a:avLst/>
          </a:prstGeom>
        </p:spPr>
      </p:pic>
      <p:sp>
        <p:nvSpPr>
          <p:cNvPr id="9" name="Google Shape;239;p26">
            <a:extLst>
              <a:ext uri="{FF2B5EF4-FFF2-40B4-BE49-F238E27FC236}">
                <a16:creationId xmlns:a16="http://schemas.microsoft.com/office/drawing/2014/main" id="{DE632C13-551B-4215-A665-AE980CB2416D}"/>
              </a:ext>
            </a:extLst>
          </p:cNvPr>
          <p:cNvSpPr txBox="1"/>
          <p:nvPr/>
        </p:nvSpPr>
        <p:spPr>
          <a:xfrm>
            <a:off x="1982200" y="1046230"/>
            <a:ext cx="3975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VGG-16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1969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621400" y="22625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447332" y="1095029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EXTRACTION DE FEATURES: 5 – RACES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SANS DATA AUGMENTATION  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D7F296D-A232-4CDE-AF1E-3B29F5D6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" y="1799872"/>
            <a:ext cx="4465631" cy="17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39;p26">
            <a:extLst>
              <a:ext uri="{FF2B5EF4-FFF2-40B4-BE49-F238E27FC236}">
                <a16:creationId xmlns:a16="http://schemas.microsoft.com/office/drawing/2014/main" id="{549DBEED-A4F3-470E-BDF4-CCE10B3F0166}"/>
              </a:ext>
            </a:extLst>
          </p:cNvPr>
          <p:cNvSpPr txBox="1"/>
          <p:nvPr/>
        </p:nvSpPr>
        <p:spPr>
          <a:xfrm>
            <a:off x="308050" y="3561300"/>
            <a:ext cx="3975000" cy="4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Test </a:t>
            </a:r>
            <a:r>
              <a:rPr lang="fr-FR" sz="1800" b="1" u="sng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: 65,7%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" name="Google Shape;239;p26">
            <a:extLst>
              <a:ext uri="{FF2B5EF4-FFF2-40B4-BE49-F238E27FC236}">
                <a16:creationId xmlns:a16="http://schemas.microsoft.com/office/drawing/2014/main" id="{B27C83E4-B1DC-42D6-BF1B-7EDBA2852281}"/>
              </a:ext>
            </a:extLst>
          </p:cNvPr>
          <p:cNvSpPr txBox="1"/>
          <p:nvPr/>
        </p:nvSpPr>
        <p:spPr>
          <a:xfrm>
            <a:off x="5115816" y="1072823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EXTRACTION DE FEATURES: 5 – RACES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AVEC DATA AUGMENTATION  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ADD6E15-B0FA-4F92-9433-C47474B5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87666"/>
            <a:ext cx="4572000" cy="176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9;p26">
            <a:extLst>
              <a:ext uri="{FF2B5EF4-FFF2-40B4-BE49-F238E27FC236}">
                <a16:creationId xmlns:a16="http://schemas.microsoft.com/office/drawing/2014/main" id="{42C5397A-85BB-4AD6-B5CD-D5ECE7783AE8}"/>
              </a:ext>
            </a:extLst>
          </p:cNvPr>
          <p:cNvSpPr txBox="1"/>
          <p:nvPr/>
        </p:nvSpPr>
        <p:spPr>
          <a:xfrm>
            <a:off x="4870500" y="3561300"/>
            <a:ext cx="3975000" cy="4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Test </a:t>
            </a:r>
            <a:r>
              <a:rPr lang="fr-FR" sz="1800" b="1" u="sng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: 71,3%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775CFFA1-FE68-427E-BE6F-A7D253919A76}"/>
              </a:ext>
            </a:extLst>
          </p:cNvPr>
          <p:cNvSpPr txBox="1"/>
          <p:nvPr/>
        </p:nvSpPr>
        <p:spPr>
          <a:xfrm>
            <a:off x="4197030" y="414702"/>
            <a:ext cx="3975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VGG-16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062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621400" y="22625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447332" y="1095029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EXTRACTION DE FEATURES: 120 – RACES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SANS DATA AUGMENTATION  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7" name="Google Shape;239;p26">
            <a:extLst>
              <a:ext uri="{FF2B5EF4-FFF2-40B4-BE49-F238E27FC236}">
                <a16:creationId xmlns:a16="http://schemas.microsoft.com/office/drawing/2014/main" id="{549DBEED-A4F3-470E-BDF4-CCE10B3F0166}"/>
              </a:ext>
            </a:extLst>
          </p:cNvPr>
          <p:cNvSpPr txBox="1"/>
          <p:nvPr/>
        </p:nvSpPr>
        <p:spPr>
          <a:xfrm>
            <a:off x="308050" y="3561300"/>
            <a:ext cx="3975000" cy="4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Test </a:t>
            </a:r>
            <a:r>
              <a:rPr lang="fr-FR" sz="1800" b="1" u="sng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: 34,4%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8" name="Google Shape;239;p26">
            <a:extLst>
              <a:ext uri="{FF2B5EF4-FFF2-40B4-BE49-F238E27FC236}">
                <a16:creationId xmlns:a16="http://schemas.microsoft.com/office/drawing/2014/main" id="{B27C83E4-B1DC-42D6-BF1B-7EDBA2852281}"/>
              </a:ext>
            </a:extLst>
          </p:cNvPr>
          <p:cNvSpPr txBox="1"/>
          <p:nvPr/>
        </p:nvSpPr>
        <p:spPr>
          <a:xfrm>
            <a:off x="5115816" y="1072823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EXTRACTION DE FEATURES: 120 – RACES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AVEC DATA AUGMENTATION  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0" name="Google Shape;239;p26">
            <a:extLst>
              <a:ext uri="{FF2B5EF4-FFF2-40B4-BE49-F238E27FC236}">
                <a16:creationId xmlns:a16="http://schemas.microsoft.com/office/drawing/2014/main" id="{42C5397A-85BB-4AD6-B5CD-D5ECE7783AE8}"/>
              </a:ext>
            </a:extLst>
          </p:cNvPr>
          <p:cNvSpPr txBox="1"/>
          <p:nvPr/>
        </p:nvSpPr>
        <p:spPr>
          <a:xfrm>
            <a:off x="4870500" y="3561300"/>
            <a:ext cx="3975000" cy="48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Test </a:t>
            </a:r>
            <a:r>
              <a:rPr lang="fr-FR" sz="1800" b="1" u="sng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accuracy</a:t>
            </a: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: 17,8%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29B7B18-1D81-4755-973C-D9D1E820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2404"/>
            <a:ext cx="4572000" cy="16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38A2835-0268-4EB4-B1E4-F8988BDB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83" y="1872404"/>
            <a:ext cx="4547817" cy="168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3B3E00F1-BF1E-43A7-8AF6-41FE5F1F9216}"/>
              </a:ext>
            </a:extLst>
          </p:cNvPr>
          <p:cNvSpPr txBox="1"/>
          <p:nvPr/>
        </p:nvSpPr>
        <p:spPr>
          <a:xfrm>
            <a:off x="4197030" y="414702"/>
            <a:ext cx="39750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VGG-16</a:t>
            </a:r>
            <a:r>
              <a:rPr lang="fr-FR" sz="1800" dirty="0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400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621400" y="22625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4683834" y="549312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FINE TUNING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458" name="Picture 2" descr="vgg16 architecture ">
            <a:extLst>
              <a:ext uri="{FF2B5EF4-FFF2-40B4-BE49-F238E27FC236}">
                <a16:creationId xmlns:a16="http://schemas.microsoft.com/office/drawing/2014/main" id="{DF59637E-EA96-4718-B281-267A5F64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26" y="1289760"/>
            <a:ext cx="6598153" cy="161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1E1870-9D30-477C-B81C-EF082C3C5B85}"/>
              </a:ext>
            </a:extLst>
          </p:cNvPr>
          <p:cNvSpPr/>
          <p:nvPr/>
        </p:nvSpPr>
        <p:spPr>
          <a:xfrm>
            <a:off x="5499557" y="1480144"/>
            <a:ext cx="2401122" cy="151961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5481587E-833F-431C-8AD3-7DD18CDECB40}"/>
              </a:ext>
            </a:extLst>
          </p:cNvPr>
          <p:cNvSpPr txBox="1"/>
          <p:nvPr/>
        </p:nvSpPr>
        <p:spPr>
          <a:xfrm>
            <a:off x="101410" y="2997886"/>
            <a:ext cx="8557424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On repart des poids obtenus précédemment avec l’extraction de </a:t>
            </a:r>
            <a:r>
              <a:rPr lang="fr-FR" sz="1800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features</a:t>
            </a: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On réentraîne les dernières couches de convolutions (Block 5)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924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621400" y="22625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sp>
        <p:nvSpPr>
          <p:cNvPr id="239" name="Google Shape;239;p26"/>
          <p:cNvSpPr txBox="1"/>
          <p:nvPr/>
        </p:nvSpPr>
        <p:spPr>
          <a:xfrm>
            <a:off x="-684155" y="1306589"/>
            <a:ext cx="3975000" cy="83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FINE TUNING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1" name="Google Shape;239;p26">
            <a:extLst>
              <a:ext uri="{FF2B5EF4-FFF2-40B4-BE49-F238E27FC236}">
                <a16:creationId xmlns:a16="http://schemas.microsoft.com/office/drawing/2014/main" id="{5481587E-833F-431C-8AD3-7DD18CDECB40}"/>
              </a:ext>
            </a:extLst>
          </p:cNvPr>
          <p:cNvSpPr txBox="1"/>
          <p:nvPr/>
        </p:nvSpPr>
        <p:spPr>
          <a:xfrm>
            <a:off x="101410" y="1800615"/>
            <a:ext cx="8557424" cy="106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Même principe pour les autres modèles ResNet50v2 , Inceptionv3, Inceptionv4 et </a:t>
            </a:r>
            <a:r>
              <a:rPr lang="fr-FR" sz="1800" dirty="0" err="1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Xception</a:t>
            </a: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.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fr-FR" sz="1800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Sauf que la structure de ces réseaux étant plus complexe, l’ont « freeze » 90% des couches et on réentraîne avec nos propres couches + 10% restant du modèle</a:t>
            </a:r>
            <a:endParaRPr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277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11150" y="992600"/>
            <a:ext cx="5699400" cy="322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ctrTitle" idx="4294967295"/>
          </p:nvPr>
        </p:nvSpPr>
        <p:spPr>
          <a:xfrm flipH="1">
            <a:off x="1" y="915200"/>
            <a:ext cx="4984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PROBLEM</a:t>
            </a:r>
            <a:r>
              <a:rPr lang="fr-FR" dirty="0">
                <a:solidFill>
                  <a:srgbClr val="0E2A47"/>
                </a:solidFill>
              </a:rPr>
              <a:t>ATIQUE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294967295"/>
          </p:nvPr>
        </p:nvSpPr>
        <p:spPr>
          <a:xfrm>
            <a:off x="959402" y="2089990"/>
            <a:ext cx="3495000" cy="1857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>
              <a:buSzPts val="1800"/>
            </a:pPr>
            <a:r>
              <a:rPr lang="fr-FR" sz="1600" b="1" dirty="0">
                <a:latin typeface="Barlow Semi Condensed Light" panose="020B0604020202020204" charset="0"/>
              </a:rPr>
              <a:t>Une association de protection des animaux aimerait avoir un algorithme capable de classer les images en fonction de la race du chien présent sur l'image.</a:t>
            </a:r>
            <a:endParaRPr lang="en-GB" sz="1600" dirty="0">
              <a:latin typeface="Barlow Semi Condensed Light" panose="020B060402020202020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254" y="0"/>
            <a:ext cx="3693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B6B6DD-A98D-4EB8-8056-DC08CA9D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4841"/>
            <a:ext cx="9144000" cy="2493818"/>
          </a:xfrm>
          <a:prstGeom prst="rect">
            <a:avLst/>
          </a:prstGeom>
        </p:spPr>
      </p:pic>
      <p:sp>
        <p:nvSpPr>
          <p:cNvPr id="12" name="Google Shape;237;p26">
            <a:extLst>
              <a:ext uri="{FF2B5EF4-FFF2-40B4-BE49-F238E27FC236}">
                <a16:creationId xmlns:a16="http://schemas.microsoft.com/office/drawing/2014/main" id="{4A23C77F-53B4-46DD-B33F-B184210D85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60911" y="0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APPROCHE CNN</a:t>
            </a:r>
            <a:br>
              <a:rPr lang="es" dirty="0"/>
            </a:br>
            <a:r>
              <a:rPr lang="es" dirty="0"/>
              <a:t>TRANSFER LEARNING</a:t>
            </a:r>
            <a:endParaRPr dirty="0"/>
          </a:p>
        </p:txBody>
      </p:sp>
      <p:sp>
        <p:nvSpPr>
          <p:cNvPr id="13" name="Google Shape;239;p26">
            <a:extLst>
              <a:ext uri="{FF2B5EF4-FFF2-40B4-BE49-F238E27FC236}">
                <a16:creationId xmlns:a16="http://schemas.microsoft.com/office/drawing/2014/main" id="{17DC2621-8FB6-44ED-9167-BF6A869727FF}"/>
              </a:ext>
            </a:extLst>
          </p:cNvPr>
          <p:cNvSpPr txBox="1"/>
          <p:nvPr/>
        </p:nvSpPr>
        <p:spPr>
          <a:xfrm>
            <a:off x="3466828" y="473100"/>
            <a:ext cx="4979861" cy="48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200" b="1" u="sng" dirty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COMPARAISON DES MODÈLES </a:t>
            </a:r>
            <a:endParaRPr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28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11150" y="992600"/>
            <a:ext cx="5699400" cy="32256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 txBox="1">
            <a:spLocks noGrp="1"/>
          </p:cNvSpPr>
          <p:nvPr>
            <p:ph type="ctrTitle" idx="4294967295"/>
          </p:nvPr>
        </p:nvSpPr>
        <p:spPr>
          <a:xfrm flipH="1">
            <a:off x="685676" y="291226"/>
            <a:ext cx="4571999" cy="567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0E2A47"/>
                </a:solidFill>
              </a:rPr>
              <a:t>CONCLUSIONS</a:t>
            </a:r>
            <a:r>
              <a:rPr lang="fr-FR" sz="2400" dirty="0">
                <a:solidFill>
                  <a:srgbClr val="0E2A47"/>
                </a:solidFill>
              </a:rPr>
              <a:t> ET PISTES D’AMÉLIORATIONS </a:t>
            </a:r>
            <a:endParaRPr sz="2400" dirty="0">
              <a:solidFill>
                <a:srgbClr val="0E2A47"/>
              </a:solidFill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4294967295"/>
          </p:nvPr>
        </p:nvSpPr>
        <p:spPr>
          <a:xfrm>
            <a:off x="272875" y="1087592"/>
            <a:ext cx="4984800" cy="306330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LES RESEAUX CONVOLUTIONNELS SONT PLUS EFFICACES QUE LES METHODES CLASSIQUES.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DATA AUGMENTATION PERMET D’EVITER L’OVER-FITTING SI LE NOMBRE DE DONNEES EST FAIBLE.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DATA AUGMENTATION PEUT AVOIR DES EFFETS DÉLÉTÈRES SI LES TRANSFORMATIONS APPLIQUÉES SONT TROP IMPORTANTES.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LE FINE TUNING PERMET D’AMELIORER LES PERFORMANCES DU MODELE.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ALLER PLUS LOIN DANS LE FINE TUNING EN BLOQUANT MOINS DE COUCHES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FAIRE VARIER LE NOMBRE ET LA STRUCTURE DES COUCHES (DROPOUT, </a:t>
            </a:r>
            <a:r>
              <a:rPr lang="fr-FR" dirty="0" err="1">
                <a:solidFill>
                  <a:srgbClr val="0E2A47"/>
                </a:solidFill>
              </a:rPr>
              <a:t>DENSE,etc</a:t>
            </a:r>
            <a:r>
              <a:rPr lang="fr-FR" dirty="0">
                <a:solidFill>
                  <a:srgbClr val="0E2A47"/>
                </a:solidFill>
              </a:rPr>
              <a:t>…) SUPPLEMENTAIRES EN SORTIE DES MODELES PRÉ-ENTRAÎNÉS.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FAIRE DE LA DATA AUGMENTATION SUR QUELQUES EPOCHS PUIS CONTINUER D’ENTRAINER SANS DATA AUGMENTATION DANS LA FOULÉE.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dirty="0">
                <a:solidFill>
                  <a:srgbClr val="0E2A47"/>
                </a:solidFill>
              </a:rPr>
              <a:t>AVOIR PLUS DE DONNÉES EN ENTRÉE.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>
              <a:solidFill>
                <a:srgbClr val="0E2A47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>
              <a:solidFill>
                <a:srgbClr val="0E2A47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dirty="0">
              <a:solidFill>
                <a:srgbClr val="0E2A47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rgbClr val="0E2A4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20" name="Google Shape;3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190774" y="2410872"/>
            <a:ext cx="9143999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>
                <a:solidFill>
                  <a:srgbClr val="FFFFFF"/>
                </a:solidFill>
              </a:rPr>
              <a:t>MERCI DE VOTRE ATTENTION</a:t>
            </a:r>
            <a:endParaRPr sz="7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6910125" y="2060400"/>
            <a:ext cx="654000" cy="239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5000" y="2060400"/>
            <a:ext cx="654000" cy="239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579875" y="2060400"/>
            <a:ext cx="654000" cy="239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0E2A47"/>
                </a:solidFill>
              </a:rPr>
              <a:t>ÉTAPES SUIVIES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ctrTitle" idx="2"/>
          </p:nvPr>
        </p:nvSpPr>
        <p:spPr>
          <a:xfrm>
            <a:off x="658725" y="1373240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DONNÉES </a:t>
            </a:r>
            <a:endParaRPr sz="2400"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1"/>
          </p:nvPr>
        </p:nvSpPr>
        <p:spPr>
          <a:xfrm>
            <a:off x="725484" y="1954908"/>
            <a:ext cx="2496300" cy="1297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d’image de races de chiens</a:t>
            </a:r>
            <a:r>
              <a:rPr lang="e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Stanford Dogs 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20580 pour 120 race</a:t>
            </a:r>
            <a:r>
              <a:rPr lang="fr-FR" sz="1600" dirty="0"/>
              <a:t>s</a:t>
            </a:r>
            <a:endParaRPr sz="1600"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ctrTitle" idx="3"/>
          </p:nvPr>
        </p:nvSpPr>
        <p:spPr>
          <a:xfrm>
            <a:off x="5988975" y="1306685"/>
            <a:ext cx="2937711" cy="628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APPROCHE CNN CLASSIQUE</a:t>
            </a:r>
            <a:endParaRPr sz="24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4"/>
          </p:nvPr>
        </p:nvSpPr>
        <p:spPr>
          <a:xfrm>
            <a:off x="5988975" y="1940041"/>
            <a:ext cx="2496300" cy="149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Réseaux de neurones </a:t>
            </a:r>
            <a:r>
              <a:rPr lang="fr-FR" sz="1600" dirty="0" err="1"/>
              <a:t>convolutionnels</a:t>
            </a:r>
            <a:endParaRPr lang="fr-FR" sz="16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CNN à partir de zéro (</a:t>
            </a:r>
            <a:r>
              <a:rPr lang="fr-FR" sz="1600" dirty="0" err="1"/>
              <a:t>from</a:t>
            </a:r>
            <a:r>
              <a:rPr lang="fr-FR" sz="1600" dirty="0"/>
              <a:t> scratch)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/>
              <a:t>Data Augmentation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</p:txBody>
      </p:sp>
      <p:sp>
        <p:nvSpPr>
          <p:cNvPr id="190" name="Google Shape;190;p23"/>
          <p:cNvSpPr txBox="1">
            <a:spLocks noGrp="1"/>
          </p:cNvSpPr>
          <p:nvPr>
            <p:ph type="ctrTitle" idx="5"/>
          </p:nvPr>
        </p:nvSpPr>
        <p:spPr>
          <a:xfrm>
            <a:off x="3409370" y="1367641"/>
            <a:ext cx="2496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APPROCHE CLASSIQUE</a:t>
            </a:r>
            <a:endParaRPr sz="2400"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6"/>
          </p:nvPr>
        </p:nvSpPr>
        <p:spPr>
          <a:xfrm>
            <a:off x="3055675" y="1932859"/>
            <a:ext cx="3032650" cy="2085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Prétraitement des images (filtres)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Extraction de </a:t>
            </a:r>
            <a:r>
              <a:rPr lang="fr-FR" sz="1400" dirty="0" err="1"/>
              <a:t>features</a:t>
            </a:r>
            <a:r>
              <a:rPr lang="fr-FR" sz="1400" dirty="0"/>
              <a:t> (SIFT)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Réduction de dimension (clustering)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Visual Bag-Of-</a:t>
            </a:r>
            <a:r>
              <a:rPr lang="fr-FR" sz="1400" dirty="0" err="1"/>
              <a:t>Words</a:t>
            </a:r>
            <a:endParaRPr lang="fr-FR" sz="14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dirty="0"/>
              <a:t>Classification</a:t>
            </a:r>
            <a:endParaRPr sz="1400" dirty="0"/>
          </a:p>
        </p:txBody>
      </p:sp>
      <p:sp>
        <p:nvSpPr>
          <p:cNvPr id="192" name="Google Shape;192;p23"/>
          <p:cNvSpPr/>
          <p:nvPr/>
        </p:nvSpPr>
        <p:spPr>
          <a:xfrm>
            <a:off x="895475" y="3332175"/>
            <a:ext cx="8362659" cy="261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 rot="-8100000">
            <a:off x="7731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 rot="-8100000">
            <a:off x="3634310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"/>
          <p:cNvSpPr/>
          <p:nvPr/>
        </p:nvSpPr>
        <p:spPr>
          <a:xfrm rot="-8100000">
            <a:off x="627263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 rot="-8100000">
            <a:off x="8814085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4245000" y="2060400"/>
            <a:ext cx="654000" cy="239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1579875" y="2060400"/>
            <a:ext cx="654000" cy="2397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ctrTitle"/>
          </p:nvPr>
        </p:nvSpPr>
        <p:spPr>
          <a:xfrm flipH="1">
            <a:off x="720100" y="427575"/>
            <a:ext cx="4795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>
                <a:solidFill>
                  <a:srgbClr val="0E2A47"/>
                </a:solidFill>
              </a:rPr>
              <a:t>ÉTAPES SUIVIES 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485772" y="1848780"/>
            <a:ext cx="2780030" cy="2597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Test de 5 réseaux de neurones pré-entrainés :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VGG16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ResNet50v2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Inception V3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Inception V4 (InceptionResNet50v2)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 </a:t>
            </a:r>
            <a:r>
              <a:rPr lang="fr-FR" sz="1800" dirty="0" err="1"/>
              <a:t>Xception</a:t>
            </a:r>
            <a:endParaRPr sz="1800" dirty="0"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4"/>
          </p:nvPr>
        </p:nvSpPr>
        <p:spPr>
          <a:xfrm>
            <a:off x="2731384" y="1848780"/>
            <a:ext cx="3551724" cy="2904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800" dirty="0"/>
              <a:t>En bloquant la base </a:t>
            </a:r>
            <a:r>
              <a:rPr lang="fr-FR" sz="1800" dirty="0" err="1"/>
              <a:t>convolutionnelle</a:t>
            </a:r>
            <a:r>
              <a:rPr lang="fr-FR" sz="1800" dirty="0"/>
              <a:t> et sans data augmentation.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En bloquant la base </a:t>
            </a:r>
            <a:r>
              <a:rPr lang="fr-FR" sz="1800" dirty="0" err="1"/>
              <a:t>convolutionnelle</a:t>
            </a:r>
            <a:r>
              <a:rPr lang="fr-FR" sz="1800" dirty="0"/>
              <a:t> et avec data augmentation.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En bloquant uniquement les premières couches </a:t>
            </a:r>
            <a:r>
              <a:rPr lang="fr-FR" sz="1800" dirty="0" err="1"/>
              <a:t>convolutionnelle</a:t>
            </a:r>
            <a:r>
              <a:rPr lang="fr-FR" sz="1800" dirty="0"/>
              <a:t> et avec data augmentation.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fr-FR" sz="1800" dirty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/>
          </a:p>
        </p:txBody>
      </p:sp>
      <p:sp>
        <p:nvSpPr>
          <p:cNvPr id="211" name="Google Shape;211;p24"/>
          <p:cNvSpPr/>
          <p:nvPr/>
        </p:nvSpPr>
        <p:spPr>
          <a:xfrm>
            <a:off x="-1819150" y="3332162"/>
            <a:ext cx="8362659" cy="2612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8100000">
            <a:off x="937260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-8100000">
            <a:off x="3586685" y="3253186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 rot="-8100000">
            <a:off x="6385210" y="3253173"/>
            <a:ext cx="184131" cy="184131"/>
          </a:xfrm>
          <a:prstGeom prst="rtTriangl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8;p23">
            <a:extLst>
              <a:ext uri="{FF2B5EF4-FFF2-40B4-BE49-F238E27FC236}">
                <a16:creationId xmlns:a16="http://schemas.microsoft.com/office/drawing/2014/main" id="{9FADE039-AA94-4E1D-A916-712448F40025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658813" y="1519238"/>
            <a:ext cx="2495550" cy="573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APPROCHE CNN TRANSFERT LEARNING</a:t>
            </a:r>
            <a:endParaRPr sz="2400" dirty="0"/>
          </a:p>
        </p:txBody>
      </p:sp>
      <p:sp>
        <p:nvSpPr>
          <p:cNvPr id="21" name="Google Shape;188;p23">
            <a:extLst>
              <a:ext uri="{FF2B5EF4-FFF2-40B4-BE49-F238E27FC236}">
                <a16:creationId xmlns:a16="http://schemas.microsoft.com/office/drawing/2014/main" id="{554BE794-91C6-4FF4-A7B6-69E4B0ED2224}"/>
              </a:ext>
            </a:extLst>
          </p:cNvPr>
          <p:cNvSpPr txBox="1">
            <a:spLocks/>
          </p:cNvSpPr>
          <p:nvPr/>
        </p:nvSpPr>
        <p:spPr>
          <a:xfrm>
            <a:off x="3474194" y="1490886"/>
            <a:ext cx="249555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ue Ellen Francisco"/>
              <a:buNone/>
              <a:defRPr sz="1800" b="0" i="0" u="none" strike="noStrike" cap="none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r>
              <a:rPr lang="fr-FR" sz="2400" dirty="0"/>
              <a:t>APPROCHE CNN TRANSFERT LEARNING</a:t>
            </a:r>
          </a:p>
        </p:txBody>
      </p:sp>
      <p:sp>
        <p:nvSpPr>
          <p:cNvPr id="26" name="Google Shape;188;p23">
            <a:extLst>
              <a:ext uri="{FF2B5EF4-FFF2-40B4-BE49-F238E27FC236}">
                <a16:creationId xmlns:a16="http://schemas.microsoft.com/office/drawing/2014/main" id="{62E5E0E7-A660-4F7F-BCD2-D6F3C7C5B70A}"/>
              </a:ext>
            </a:extLst>
          </p:cNvPr>
          <p:cNvSpPr txBox="1">
            <a:spLocks/>
          </p:cNvSpPr>
          <p:nvPr/>
        </p:nvSpPr>
        <p:spPr>
          <a:xfrm>
            <a:off x="6066540" y="3079290"/>
            <a:ext cx="2495550" cy="887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ue Ellen Francisco"/>
              <a:buNone/>
              <a:defRPr sz="1800" b="0" i="0" u="none" strike="noStrike" cap="none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newave"/>
              <a:buNone/>
              <a:defRPr sz="1800" b="0" i="0" u="none" strike="noStrike" cap="none">
                <a:solidFill>
                  <a:srgbClr val="434343"/>
                </a:solidFill>
                <a:latin typeface="Knewave"/>
                <a:ea typeface="Knewave"/>
                <a:cs typeface="Knewave"/>
                <a:sym typeface="Knewave"/>
              </a:defRPr>
            </a:lvl9pPr>
          </a:lstStyle>
          <a:p>
            <a:r>
              <a:rPr lang="fr-FR" sz="2400" dirty="0"/>
              <a:t>COMPARAISON DES MODELES ET CONCLUSIONS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829750" y="1373100"/>
            <a:ext cx="903600" cy="3769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0" y="4862425"/>
            <a:ext cx="3060300" cy="2811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0" y="0"/>
            <a:ext cx="3060300" cy="804600"/>
          </a:xfrm>
          <a:prstGeom prst="rect">
            <a:avLst/>
          </a:prstGeom>
          <a:solidFill>
            <a:srgbClr val="A7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720124" y="427574"/>
            <a:ext cx="3348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DONNÉES </a:t>
            </a:r>
            <a:endParaRPr dirty="0"/>
          </a:p>
        </p:txBody>
      </p:sp>
      <p:sp>
        <p:nvSpPr>
          <p:cNvPr id="223" name="Google Shape;223;p25"/>
          <p:cNvSpPr txBox="1"/>
          <p:nvPr/>
        </p:nvSpPr>
        <p:spPr>
          <a:xfrm>
            <a:off x="1257084" y="1572636"/>
            <a:ext cx="2524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20580</a:t>
            </a:r>
            <a:endParaRPr sz="3000">
              <a:solidFill>
                <a:srgbClr val="434343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257075" y="2010104"/>
            <a:ext cx="2524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DOG PHOTOS</a:t>
            </a:r>
            <a:endParaRPr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1257084" y="2398424"/>
            <a:ext cx="2524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  <a:latin typeface="Sue Ellen Francisco"/>
                <a:ea typeface="Sue Ellen Francisco"/>
                <a:cs typeface="Sue Ellen Francisco"/>
                <a:sym typeface="Sue Ellen Francisco"/>
              </a:rPr>
              <a:t>120</a:t>
            </a:r>
            <a:endParaRPr sz="3000">
              <a:solidFill>
                <a:srgbClr val="434343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1257075" y="2835892"/>
            <a:ext cx="25245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BREEDS</a:t>
            </a:r>
            <a:endParaRPr>
              <a:solidFill>
                <a:srgbClr val="434343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650" y="2815937"/>
            <a:ext cx="5794975" cy="222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650" y="129737"/>
            <a:ext cx="5751349" cy="287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350" y="3302965"/>
            <a:ext cx="1025650" cy="1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4850" y="3431251"/>
            <a:ext cx="1025650" cy="8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127" y="0"/>
            <a:ext cx="397487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0" y="1095029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Redimensionnement 500x375px</a:t>
            </a: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Passage en niveaux de gris</a:t>
            </a: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Test de plusieurs filtres :</a:t>
            </a:r>
          </a:p>
          <a:p>
            <a:pPr marL="285750" lvl="8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Egalisateur d’histogrammes</a:t>
            </a:r>
          </a:p>
          <a:p>
            <a:pPr marL="285750" lvl="4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Filtres moyenneur, gaussien, médian, non-local </a:t>
            </a:r>
            <a:r>
              <a:rPr lang="fr-FR" sz="1600" dirty="0" err="1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mean</a:t>
            </a: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4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1800" dirty="0" err="1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Whitening</a:t>
            </a: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1095029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Egalisation d’histogrammes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Améliore le contraste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Donne de la clarté aux détails</a:t>
            </a: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3CFC-D320-4189-8184-EA68A08D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30" y="1095029"/>
            <a:ext cx="5565701" cy="39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ctrTitle"/>
          </p:nvPr>
        </p:nvSpPr>
        <p:spPr>
          <a:xfrm flipH="1">
            <a:off x="-116451" y="524042"/>
            <a:ext cx="4758900" cy="84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dirty="0"/>
              <a:t>APPROCHE CLASSIQUE</a:t>
            </a:r>
          </a:p>
        </p:txBody>
      </p:sp>
      <p:sp>
        <p:nvSpPr>
          <p:cNvPr id="239" name="Google Shape;239;p26"/>
          <p:cNvSpPr txBox="1"/>
          <p:nvPr/>
        </p:nvSpPr>
        <p:spPr>
          <a:xfrm>
            <a:off x="0" y="1095029"/>
            <a:ext cx="5805715" cy="200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434343"/>
                </a:solidFill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Pré-traitement :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600" dirty="0">
                <a:latin typeface="Bell MT" panose="02020503060305020303" pitchFamily="18" charset="0"/>
                <a:ea typeface="Barlow Semi Condensed Light"/>
                <a:cs typeface="Barlow Semi Condensed Light"/>
                <a:sym typeface="Barlow Semi Condensed Light"/>
              </a:rPr>
              <a:t>	Filtre Moyenneur</a:t>
            </a:r>
          </a:p>
          <a:p>
            <a:pPr>
              <a:buClr>
                <a:schemeClr val="dk1"/>
              </a:buClr>
              <a:buSzPts val="1100"/>
            </a:pPr>
            <a:endParaRPr lang="fr-FR" sz="16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434343"/>
              </a:solidFill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8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ell MT" panose="02020503060305020303" pitchFamily="18" charset="0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2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FR"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2857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6CE2D-91B0-4940-AFE6-7D47D67A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42" y="1067215"/>
            <a:ext cx="5679230" cy="40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9669"/>
      </p:ext>
    </p:extLst>
  </p:cSld>
  <p:clrMapOvr>
    <a:masterClrMapping/>
  </p:clrMapOvr>
</p:sld>
</file>

<file path=ppt/theme/theme1.xml><?xml version="1.0" encoding="utf-8"?>
<a:theme xmlns:a="http://schemas.openxmlformats.org/drawingml/2006/main" name="Farming Compan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850</Words>
  <Application>Microsoft Office PowerPoint</Application>
  <PresentationFormat>On-screen Show (16:9)</PresentationFormat>
  <Paragraphs>187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Barlow Semi Condensed</vt:lpstr>
      <vt:lpstr>Barlow Semi Condensed Light</vt:lpstr>
      <vt:lpstr>Knewave</vt:lpstr>
      <vt:lpstr>Arial</vt:lpstr>
      <vt:lpstr>Bell MT</vt:lpstr>
      <vt:lpstr>Amatic SC</vt:lpstr>
      <vt:lpstr>Sue Ellen Francisco</vt:lpstr>
      <vt:lpstr>Wingdings</vt:lpstr>
      <vt:lpstr>Farming Company by Slidesgo</vt:lpstr>
      <vt:lpstr>Reconnaissance Races de Chiens</vt:lpstr>
      <vt:lpstr>2. ÉTAPES SUIVIES</vt:lpstr>
      <vt:lpstr>PROBLEMATIQUE</vt:lpstr>
      <vt:lpstr>ÉTAPES SUIVIES </vt:lpstr>
      <vt:lpstr>ÉTAPES SUIVIES </vt:lpstr>
      <vt:lpstr>DONNÉES 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CLASSIQUE</vt:lpstr>
      <vt:lpstr>APPROCHE CNN CLASSIQUE</vt:lpstr>
      <vt:lpstr>APPROCHE CNN CLASSIQUE</vt:lpstr>
      <vt:lpstr>APPROCHE CNN CLASSIQUE</vt:lpstr>
      <vt:lpstr>APPROCHE CNN CLASSIQUE</vt:lpstr>
      <vt:lpstr>APPROCHE CNN TRANSFER LEARNING</vt:lpstr>
      <vt:lpstr>APPROCHE CNN TRANSFER LEARNING</vt:lpstr>
      <vt:lpstr>APPROCHE CNN TRANSFER LEARNING</vt:lpstr>
      <vt:lpstr>APPROCHE CNN TRANSFER LEARNING</vt:lpstr>
      <vt:lpstr>APPROCHE CNN TRANSFER LEARNING</vt:lpstr>
      <vt:lpstr>APPROCHE CNN TRANSFER LEARNING</vt:lpstr>
      <vt:lpstr>CONCLUSIONS ET PISTES D’AMÉLIORATIONS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 Breed Recognition</dc:title>
  <dc:creator>Mehdi Doubiani</dc:creator>
  <cp:lastModifiedBy>Mehdi Doubiani</cp:lastModifiedBy>
  <cp:revision>86</cp:revision>
  <dcterms:modified xsi:type="dcterms:W3CDTF">2020-04-28T00:17:56Z</dcterms:modified>
</cp:coreProperties>
</file>